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8"/>
  </p:notesMasterIdLst>
  <p:sldIdLst>
    <p:sldId id="256" r:id="rId2"/>
    <p:sldId id="257" r:id="rId3"/>
    <p:sldId id="325" r:id="rId4"/>
    <p:sldId id="330" r:id="rId5"/>
    <p:sldId id="331" r:id="rId6"/>
    <p:sldId id="332" r:id="rId7"/>
    <p:sldId id="333" r:id="rId8"/>
    <p:sldId id="318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1" r:id="rId36"/>
    <p:sldId id="360" r:id="rId37"/>
  </p:sldIdLst>
  <p:sldSz cx="9144000" cy="5143500" type="screen16x9"/>
  <p:notesSz cx="6858000" cy="9144000"/>
  <p:embeddedFontLs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Staatliches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36BAC3-40A1-4622-9677-45C38D846F92}">
  <a:tblStyle styleId="{E036BAC3-40A1-4622-9677-45C38D846F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16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353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621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877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303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419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53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987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592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342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08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70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25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191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105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462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481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945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48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420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92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5444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616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430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668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9619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7742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493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12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6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45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32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34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34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afe0b654a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afe0b654a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7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59250" y="1241550"/>
            <a:ext cx="6025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75950" y="3377250"/>
            <a:ext cx="579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678750" y="643000"/>
            <a:ext cx="6246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56" name="Google Shape;56;p14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DCFD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taatliches"/>
              <a:buNone/>
              <a:defRPr sz="28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0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83341"/>
            <a:ext cx="9137159" cy="2678654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08" name="Google Shape;208;p39"/>
          <p:cNvSpPr txBox="1">
            <a:spLocks noGrp="1"/>
          </p:cNvSpPr>
          <p:nvPr>
            <p:ph type="ctrTitle"/>
          </p:nvPr>
        </p:nvSpPr>
        <p:spPr>
          <a:xfrm>
            <a:off x="1555829" y="1317097"/>
            <a:ext cx="6025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Seleção de microbacias para conservação na bacia hidrográfica do rio das velhas, minas gerais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209" name="Google Shape;209;p39"/>
          <p:cNvSpPr txBox="1">
            <a:spLocks noGrp="1"/>
          </p:cNvSpPr>
          <p:nvPr>
            <p:ph type="subTitle" idx="1"/>
          </p:nvPr>
        </p:nvSpPr>
        <p:spPr>
          <a:xfrm>
            <a:off x="1672529" y="3448060"/>
            <a:ext cx="579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Programa de Conservação Ambiental &amp; Produção de Água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10" name="Google Shape;210;p39"/>
          <p:cNvCxnSpPr/>
          <p:nvPr/>
        </p:nvCxnSpPr>
        <p:spPr>
          <a:xfrm rot="10800000">
            <a:off x="2680100" y="949525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9"/>
          <p:cNvCxnSpPr/>
          <p:nvPr/>
        </p:nvCxnSpPr>
        <p:spPr>
          <a:xfrm rot="10800000">
            <a:off x="4775975" y="949593"/>
            <a:ext cx="1687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9"/>
          <p:cNvCxnSpPr/>
          <p:nvPr/>
        </p:nvCxnSpPr>
        <p:spPr>
          <a:xfrm rot="10800000">
            <a:off x="2675700" y="4208000"/>
            <a:ext cx="379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841664"/>
            <a:ext cx="8384429" cy="41972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" y="92816"/>
            <a:ext cx="550718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92816"/>
            <a:ext cx="8377199" cy="655328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48144" y="81547"/>
            <a:ext cx="8369971" cy="666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Baixo índice de desenvolvimento humano no(s) município(s) de localização da </a:t>
            </a:r>
            <a:r>
              <a:rPr lang="pt-BR" sz="1600" b="1" dirty="0" err="1"/>
              <a:t>microbacia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IBGE, 2010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28799" y="2290492"/>
            <a:ext cx="4353793" cy="5507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r="15567"/>
          <a:stretch/>
        </p:blipFill>
        <p:spPr>
          <a:xfrm>
            <a:off x="2119745" y="1808019"/>
            <a:ext cx="6928023" cy="31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63" y="914400"/>
            <a:ext cx="8329312" cy="41244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" y="92816"/>
            <a:ext cx="550718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62" y="92816"/>
            <a:ext cx="8314853" cy="655328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10491" y="92816"/>
            <a:ext cx="7890364" cy="666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O valor médio mensal pago pelo Bolsa Família no(s) município(s) onde a </a:t>
            </a:r>
            <a:r>
              <a:rPr lang="pt-BR" sz="1600" b="1" dirty="0" err="1"/>
              <a:t>microbacia</a:t>
            </a:r>
            <a:r>
              <a:rPr lang="pt-BR" sz="1600" b="1" dirty="0"/>
              <a:t> está inserida é superior à média do Estado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Ministério da Cidadania,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Folha </a:t>
            </a:r>
            <a:r>
              <a:rPr lang="pt-BR" sz="1400" dirty="0"/>
              <a:t>de Pagamento do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Programa </a:t>
            </a:r>
            <a:r>
              <a:rPr lang="pt-BR" sz="1400" dirty="0"/>
              <a:t>Bolsa Família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(</a:t>
            </a:r>
            <a:r>
              <a:rPr lang="pt-BR" sz="1400" dirty="0"/>
              <a:t>07/2021)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28800" y="2310415"/>
            <a:ext cx="4353793" cy="510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t="17362"/>
          <a:stretch/>
        </p:blipFill>
        <p:spPr>
          <a:xfrm>
            <a:off x="2992991" y="1781301"/>
            <a:ext cx="6062780" cy="23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914400"/>
            <a:ext cx="8446774" cy="41244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" y="92816"/>
            <a:ext cx="514034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92816"/>
            <a:ext cx="8439544" cy="655328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685800" y="81547"/>
            <a:ext cx="8432315" cy="666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Município(s) da </a:t>
            </a:r>
            <a:r>
              <a:rPr lang="pt-BR" sz="1600" b="1" dirty="0" err="1"/>
              <a:t>microbacia</a:t>
            </a:r>
            <a:r>
              <a:rPr lang="pt-BR" sz="1600" b="1" dirty="0"/>
              <a:t> de interesse cuja maior parcela do PIB local provém da agropecuária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/>
              <a:t>Regiões                                                                </a:t>
            </a: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                                            </a:t>
            </a:r>
            <a:r>
              <a:rPr lang="pt-BR" sz="1400" dirty="0"/>
              <a:t>IBGE, 2018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                                                                       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50756" y="2305220"/>
            <a:ext cx="4353793" cy="521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r="6619"/>
          <a:stretch/>
        </p:blipFill>
        <p:spPr>
          <a:xfrm>
            <a:off x="791016" y="1925911"/>
            <a:ext cx="8236341" cy="28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7" y="914400"/>
            <a:ext cx="8477947" cy="41244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7" y="92816"/>
            <a:ext cx="443649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7" y="92816"/>
            <a:ext cx="8470717" cy="655328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654627" y="81547"/>
            <a:ext cx="7890364" cy="666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associação de produtores rurais legalmente constituída na </a:t>
            </a:r>
            <a:r>
              <a:rPr lang="pt-BR" sz="1600" b="1" dirty="0" err="1"/>
              <a:t>microbacia</a:t>
            </a:r>
            <a:r>
              <a:rPr lang="pt-BR" sz="1600" b="1" dirty="0"/>
              <a:t>(1) 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Subcomitês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907340" y="2326252"/>
            <a:ext cx="4353793" cy="479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823" r="1573" b="10935"/>
          <a:stretch/>
        </p:blipFill>
        <p:spPr>
          <a:xfrm>
            <a:off x="2722418" y="1825337"/>
            <a:ext cx="6026727" cy="23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18" y="665018"/>
            <a:ext cx="8353256" cy="43738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" y="92816"/>
            <a:ext cx="550718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19" y="92816"/>
            <a:ext cx="8346026" cy="447512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79318" y="81548"/>
            <a:ext cx="8338797" cy="45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convênios da Prefeitura com a EMATER, para suporte técnico(1)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Subcomitês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48721" y="2310415"/>
            <a:ext cx="4353793" cy="510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1365" r="829" b="2189"/>
          <a:stretch/>
        </p:blipFill>
        <p:spPr>
          <a:xfrm>
            <a:off x="3293919" y="1165080"/>
            <a:ext cx="5268190" cy="31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633845"/>
            <a:ext cx="8290910" cy="44050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5" y="92816"/>
            <a:ext cx="8283680" cy="447512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41664" y="81548"/>
            <a:ext cx="8276451" cy="45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área de conflito pelo uso da água declarada na </a:t>
            </a:r>
            <a:r>
              <a:rPr lang="pt-BR" sz="1600" b="1" dirty="0" err="1"/>
              <a:t>microbacia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IGAM, 2017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</a:t>
            </a:r>
            <a:r>
              <a:rPr lang="pt-BR" sz="1400" dirty="0" err="1" smtClean="0"/>
              <a:t>Taquaraçu</a:t>
            </a:r>
            <a:r>
              <a:rPr lang="pt-BR" sz="1400" dirty="0" smtClean="0"/>
              <a:t> - Ribeirão Ribeiro Bonito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GOVERNANÇA TERRITORIAL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18" y="678611"/>
            <a:ext cx="4260273" cy="42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633845"/>
            <a:ext cx="8290910" cy="44050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5" y="92816"/>
            <a:ext cx="8283680" cy="447512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41664" y="81548"/>
            <a:ext cx="8276451" cy="45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outorgas obtidas para fins de abastecimento público na </a:t>
            </a:r>
            <a:r>
              <a:rPr lang="pt-BR" sz="1600" b="1" dirty="0" err="1"/>
              <a:t>microbacia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IGAM, 2013 e ANA, 2017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Nascentes e </a:t>
            </a:r>
            <a:r>
              <a:rPr lang="pt-BR" sz="1400" dirty="0" err="1" smtClean="0"/>
              <a:t>Itabitiro</a:t>
            </a:r>
            <a:r>
              <a:rPr lang="pt-BR" sz="1400" dirty="0" smtClean="0"/>
              <a:t> - Rio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Maracujá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</a:t>
            </a:r>
            <a:r>
              <a:rPr lang="pt-BR" sz="1400" dirty="0" err="1" smtClean="0"/>
              <a:t>Carste</a:t>
            </a:r>
            <a:r>
              <a:rPr lang="pt-BR" sz="1400" dirty="0" smtClean="0"/>
              <a:t> – Córrego Pau de Cheiro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Jequitibá – Córrego Mirim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</a:t>
            </a:r>
            <a:r>
              <a:rPr lang="pt-BR" sz="1400" dirty="0" err="1" smtClean="0"/>
              <a:t>Taquaraçu</a:t>
            </a:r>
            <a:r>
              <a:rPr lang="pt-BR" sz="1400" dirty="0" smtClean="0"/>
              <a:t> – Ribeirão Ribeiro Bonito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</a:t>
            </a:r>
            <a:r>
              <a:rPr lang="pt-BR" sz="1400" dirty="0" err="1" smtClean="0"/>
              <a:t>Curimatái</a:t>
            </a:r>
            <a:r>
              <a:rPr lang="pt-BR" sz="1400" dirty="0" smtClean="0"/>
              <a:t> – Córrego Riachão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GOVERNANÇA TERRITORIAL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742" y="689629"/>
            <a:ext cx="4256809" cy="427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633845"/>
            <a:ext cx="8290910" cy="44050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5" y="92816"/>
            <a:ext cx="8283680" cy="447512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41664" y="81548"/>
            <a:ext cx="8276451" cy="45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A </a:t>
            </a:r>
            <a:r>
              <a:rPr lang="pt-BR" sz="1600" b="1" dirty="0" err="1"/>
              <a:t>microbacia</a:t>
            </a:r>
            <a:r>
              <a:rPr lang="pt-BR" sz="1600" b="1" dirty="0"/>
              <a:t> possui Zoneamento Ambiental Produtivo (ZAP) aprovado(1</a:t>
            </a:r>
            <a:r>
              <a:rPr lang="pt-BR" sz="1600" b="1" dirty="0" smtClean="0"/>
              <a:t>)</a:t>
            </a:r>
          </a:p>
          <a:p>
            <a:pPr marL="139700" lvl="0" indent="0">
              <a:buSzPts val="1400"/>
              <a:buNone/>
            </a:pPr>
            <a:endParaRPr lang="pt-BR" sz="1600" b="1" dirty="0"/>
          </a:p>
          <a:p>
            <a:pPr marL="139700" lvl="0" indent="0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Subcomitês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GOVERNANÇA TERRITORIAL</a:t>
            </a:r>
            <a:endParaRPr dirty="0">
              <a:sym typeface="Roboto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1330" r="-1" b="1969"/>
          <a:stretch/>
        </p:blipFill>
        <p:spPr>
          <a:xfrm>
            <a:off x="3196188" y="1282926"/>
            <a:ext cx="5211944" cy="31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831273"/>
            <a:ext cx="8290910" cy="42076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50550"/>
            <a:ext cx="8283680" cy="676813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56123" y="50550"/>
            <a:ext cx="8276451" cy="604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Pelo menos 70%, em termos de território, das propriedades da </a:t>
            </a:r>
            <a:r>
              <a:rPr lang="pt-BR" sz="1600" b="1" dirty="0" err="1"/>
              <a:t>microbacia</a:t>
            </a:r>
            <a:r>
              <a:rPr lang="pt-BR" sz="1600" b="1" dirty="0"/>
              <a:t> estão cadastradas no CAR</a:t>
            </a:r>
          </a:p>
          <a:p>
            <a:pPr marL="139700" lvl="0" indent="0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Médio Baixo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Baixo Velhas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CAR, 2021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Ribeirão da Mata – Ribeirão do Urubu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</a:t>
            </a:r>
            <a:r>
              <a:rPr lang="pt-BR" sz="1400" dirty="0" err="1"/>
              <a:t>Taquaraçu</a:t>
            </a:r>
            <a:r>
              <a:rPr lang="pt-BR" sz="1400" dirty="0"/>
              <a:t> – Ribeirão Ribeiro </a:t>
            </a:r>
            <a:r>
              <a:rPr lang="pt-BR" sz="1400" dirty="0" smtClean="0"/>
              <a:t>Bonito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</a:t>
            </a:r>
            <a:r>
              <a:rPr lang="pt-BR" sz="1400" dirty="0" err="1"/>
              <a:t>Guaicuí</a:t>
            </a:r>
            <a:r>
              <a:rPr lang="pt-BR" sz="1400" dirty="0"/>
              <a:t> – Córrego Pedras </a:t>
            </a:r>
            <a:r>
              <a:rPr lang="pt-BR" sz="1400" dirty="0" smtClean="0"/>
              <a:t>Grandes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Santo Antônio </a:t>
            </a:r>
            <a:r>
              <a:rPr lang="pt-BR" sz="1400" dirty="0" err="1"/>
              <a:t>Maquiné</a:t>
            </a:r>
            <a:r>
              <a:rPr lang="pt-BR" sz="1400" dirty="0"/>
              <a:t> – Córrego Picão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GOVERNANÇA TERRITORIAL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16013" r="32617"/>
          <a:stretch/>
        </p:blipFill>
        <p:spPr>
          <a:xfrm>
            <a:off x="5180556" y="883309"/>
            <a:ext cx="3807581" cy="41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831273"/>
            <a:ext cx="8290910" cy="42076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50550"/>
            <a:ext cx="8283680" cy="676813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56123" y="50550"/>
            <a:ext cx="8276451" cy="604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Políticas de pagamentos por serviços ambientais aprovada no âmbito municipal (lei ou decreto) aplicável à </a:t>
            </a:r>
            <a:r>
              <a:rPr lang="pt-BR" sz="1600" b="1" dirty="0" err="1"/>
              <a:t>microbacia</a:t>
            </a: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Leis ou decretos municipais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GOVERNANÇA TERRITORIAL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1162" r="1078" b="1588"/>
          <a:stretch/>
        </p:blipFill>
        <p:spPr>
          <a:xfrm>
            <a:off x="2462645" y="2581087"/>
            <a:ext cx="5621482" cy="21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700" y="2800206"/>
            <a:ext cx="3786693" cy="17793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5" y="238289"/>
            <a:ext cx="877559" cy="467795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22" y="238289"/>
            <a:ext cx="3743550" cy="3204158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1282060" y="238289"/>
            <a:ext cx="3772212" cy="30212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 smtClean="0"/>
              <a:t>1</a:t>
            </a:r>
            <a:r>
              <a:rPr lang="pt-BR" sz="1600" b="1" dirty="0" smtClean="0"/>
              <a:t>. Espacialização e delimitação dos mananciais indicados</a:t>
            </a:r>
            <a:endParaRPr sz="1600" b="1" dirty="0"/>
          </a:p>
          <a:p>
            <a:pPr marL="139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en" dirty="0" smtClean="0"/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pt-BR" sz="1400" dirty="0" smtClean="0"/>
              <a:t>Par de coordenadas de referência do manancial indicado</a:t>
            </a: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endParaRPr sz="1400" b="1" dirty="0"/>
          </a:p>
          <a:p>
            <a:pPr lvl="0" indent="-317500" algn="just">
              <a:buSzPts val="1400"/>
              <a:buFont typeface="Arial" panose="020B0604020202020204" pitchFamily="34" charset="0"/>
              <a:buChar char="•"/>
            </a:pPr>
            <a:r>
              <a:rPr lang="en" sz="1400" dirty="0"/>
              <a:t>Arquivos vetoriais </a:t>
            </a:r>
            <a:r>
              <a:rPr lang="en" sz="1400" dirty="0" smtClean="0"/>
              <a:t>de Ottobacias – Base Hidrográfica Ottocodificada </a:t>
            </a:r>
            <a:r>
              <a:rPr lang="en" sz="1400" dirty="0"/>
              <a:t>Multiescalas (ANA, 2017</a:t>
            </a:r>
            <a:r>
              <a:rPr lang="en" sz="1400" dirty="0" smtClean="0"/>
              <a:t>)</a:t>
            </a:r>
          </a:p>
          <a:p>
            <a:pPr lvl="0" indent="-317500" algn="just">
              <a:buSzPts val="1400"/>
              <a:buFont typeface="Arial" panose="020B0604020202020204" pitchFamily="34" charset="0"/>
              <a:buChar char="•"/>
            </a:pPr>
            <a:endParaRPr lang="en" sz="1400" dirty="0"/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pt-BR" sz="1400" dirty="0" smtClean="0"/>
              <a:t>Arquivos vetoriais da Rede Hidrográfica </a:t>
            </a:r>
            <a:r>
              <a:rPr lang="pt-BR" sz="1400" dirty="0" err="1" smtClean="0"/>
              <a:t>Ottocodificada</a:t>
            </a:r>
            <a:r>
              <a:rPr lang="pt-BR" sz="1400" dirty="0" smtClean="0"/>
              <a:t> – Base Hidrográfica </a:t>
            </a:r>
            <a:r>
              <a:rPr lang="pt-BR" sz="1400" dirty="0" err="1" smtClean="0"/>
              <a:t>Ottocodificada</a:t>
            </a:r>
            <a:r>
              <a:rPr lang="pt-BR" sz="1400" dirty="0" smtClean="0"/>
              <a:t> </a:t>
            </a:r>
            <a:r>
              <a:rPr lang="pt-BR" sz="1400" dirty="0" err="1" smtClean="0"/>
              <a:t>Multiescalas</a:t>
            </a:r>
            <a:r>
              <a:rPr lang="pt-BR" sz="1400" dirty="0" smtClean="0"/>
              <a:t> (ANA, 2017)</a:t>
            </a:r>
          </a:p>
          <a:p>
            <a:pPr marL="139700" indent="0">
              <a:buSzPts val="1400"/>
              <a:buNone/>
            </a:pPr>
            <a:endParaRPr lang="pt-BR" sz="1400" dirty="0" smtClean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AutoNum type="arabicPeriod"/>
            </a:pPr>
            <a:endParaRPr lang="pt-BR" sz="1400" dirty="0" smtClean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AutoNum type="arabicPeriod"/>
            </a:pPr>
            <a:endParaRPr lang="pt-BR"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AutoNum type="arabicPeriod"/>
            </a:pPr>
            <a:endParaRPr lang="pt-BR" sz="1400" dirty="0" smtClean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AutoNum type="arabicPeriod"/>
            </a:pPr>
            <a:endParaRPr lang="pt-BR" sz="1400" dirty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AutoNum type="arabicPeriod"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409985" y="2290106"/>
            <a:ext cx="19256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METODOLOGIA</a:t>
            </a:r>
            <a:endParaRPr dirty="0"/>
          </a:p>
        </p:txBody>
      </p:sp>
      <p:sp>
        <p:nvSpPr>
          <p:cNvPr id="6" name="Google Shape;217;p40"/>
          <p:cNvSpPr txBox="1">
            <a:spLocks/>
          </p:cNvSpPr>
          <p:nvPr/>
        </p:nvSpPr>
        <p:spPr>
          <a:xfrm>
            <a:off x="5206700" y="2794863"/>
            <a:ext cx="3786693" cy="1694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/>
              <a:t>2</a:t>
            </a:r>
            <a:r>
              <a:rPr lang="pt-BR" sz="1600" b="1" dirty="0" smtClean="0"/>
              <a:t>. </a:t>
            </a:r>
            <a:r>
              <a:rPr lang="pt-BR" sz="1600" b="1" dirty="0"/>
              <a:t>Análise de Critérios </a:t>
            </a:r>
            <a:r>
              <a:rPr lang="pt-BR" sz="1600" b="1" dirty="0" smtClean="0"/>
              <a:t>Socioambientais prioritários</a:t>
            </a:r>
            <a:endParaRPr lang="pt-BR" sz="1600" b="1" dirty="0"/>
          </a:p>
          <a:p>
            <a:pPr marL="311150" indent="-171450">
              <a:buSzPts val="1400"/>
            </a:pPr>
            <a:endParaRPr lang="pt-BR" dirty="0" smtClean="0"/>
          </a:p>
          <a:p>
            <a:pPr indent="-317500">
              <a:buSzPts val="1400"/>
              <a:buFont typeface="Arial" panose="020B0604020202020204" pitchFamily="34" charset="0"/>
              <a:buChar char="•"/>
            </a:pPr>
            <a:r>
              <a:rPr lang="pt-BR" sz="1400" dirty="0" smtClean="0"/>
              <a:t>Seleção dos critérios pelos representantes</a:t>
            </a:r>
          </a:p>
          <a:p>
            <a:pPr indent="-317500">
              <a:buSzPts val="1400"/>
              <a:buFont typeface="Arial" panose="020B0604020202020204" pitchFamily="34" charset="0"/>
              <a:buChar char="•"/>
            </a:pPr>
            <a:endParaRPr lang="pt-BR" sz="1400" b="1" dirty="0" smtClean="0"/>
          </a:p>
          <a:p>
            <a:pPr indent="-317500">
              <a:buSzPts val="1400"/>
              <a:buFont typeface="Arial" panose="020B0604020202020204" pitchFamily="34" charset="0"/>
              <a:buChar char="•"/>
            </a:pPr>
            <a:r>
              <a:rPr lang="pt-BR" sz="1400" dirty="0" smtClean="0"/>
              <a:t>Verificação dos critérios</a:t>
            </a:r>
          </a:p>
          <a:p>
            <a:pPr marL="139700" indent="0">
              <a:buSzPts val="1400"/>
              <a:buNone/>
            </a:pPr>
            <a:endParaRPr lang="pt-BR" sz="1400" dirty="0" smtClean="0"/>
          </a:p>
          <a:p>
            <a:pPr indent="-317500">
              <a:buSzPts val="1400"/>
              <a:buFont typeface="Abel"/>
              <a:buAutoNum type="arabicPeriod"/>
            </a:pPr>
            <a:endParaRPr lang="pt-BR" sz="1400" dirty="0" smtClean="0"/>
          </a:p>
          <a:p>
            <a:pPr indent="-317500">
              <a:buSzPts val="1400"/>
              <a:buFont typeface="Abel"/>
              <a:buAutoNum type="arabicPeriod"/>
            </a:pPr>
            <a:endParaRPr lang="pt-BR" sz="1400" dirty="0" smtClean="0"/>
          </a:p>
          <a:p>
            <a:pPr indent="-317500">
              <a:buSzPts val="1400"/>
              <a:buFont typeface="Abel"/>
              <a:buAutoNum type="arabicPeriod"/>
            </a:pPr>
            <a:endParaRPr lang="pt-BR" sz="1400" dirty="0" smtClean="0"/>
          </a:p>
          <a:p>
            <a:pPr marL="0" indent="0">
              <a:spcAft>
                <a:spcPts val="1600"/>
              </a:spcAft>
              <a:buFont typeface="Roboto"/>
              <a:buNone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5206700" y="2867891"/>
            <a:ext cx="3786693" cy="162098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831273"/>
            <a:ext cx="8290910" cy="42076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4" y="50550"/>
            <a:ext cx="8283680" cy="676813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56123" y="50550"/>
            <a:ext cx="8276451" cy="604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Composição de consórcio ou associação de usuários de água legalmente constituída na </a:t>
            </a:r>
            <a:r>
              <a:rPr lang="pt-BR" sz="1600" b="1" dirty="0" err="1" smtClean="0"/>
              <a:t>microbacia</a:t>
            </a:r>
            <a:r>
              <a:rPr lang="pt-BR" sz="1600" b="1" dirty="0" smtClean="0"/>
              <a:t> (</a:t>
            </a:r>
            <a:r>
              <a:rPr lang="pt-BR" sz="1600" b="1" dirty="0"/>
              <a:t>1)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</a:t>
            </a:r>
            <a:r>
              <a:rPr lang="pt-BR" sz="1400" dirty="0" smtClean="0"/>
              <a:t>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Subcomitês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GOVERNANÇA TERRITORIAL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b="4756"/>
          <a:stretch/>
        </p:blipFill>
        <p:spPr>
          <a:xfrm>
            <a:off x="2076450" y="2782676"/>
            <a:ext cx="6661269" cy="166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831273"/>
            <a:ext cx="8394819" cy="42076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50"/>
            <a:ext cx="8387589" cy="676813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676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Predominância de áreas contendo solos com elevada capacidade de infiltração e armazenamento de água (</a:t>
            </a:r>
            <a:r>
              <a:rPr lang="pt-BR" sz="1600" b="1" dirty="0" err="1"/>
              <a:t>latossolos</a:t>
            </a:r>
            <a:r>
              <a:rPr lang="pt-BR" sz="1600" b="1" dirty="0"/>
              <a:t> e </a:t>
            </a:r>
            <a:r>
              <a:rPr lang="pt-BR" sz="1600" b="1" dirty="0" err="1"/>
              <a:t>nitossolos</a:t>
            </a:r>
            <a:r>
              <a:rPr lang="pt-BR" sz="1600" b="1" dirty="0"/>
              <a:t>)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</a:t>
            </a:r>
            <a:r>
              <a:rPr lang="pt-BR" sz="1400" dirty="0" smtClean="0"/>
              <a:t>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FEAM </a:t>
            </a:r>
            <a:r>
              <a:rPr lang="pt-BR" sz="1400" dirty="0"/>
              <a:t>&amp; </a:t>
            </a:r>
            <a:r>
              <a:rPr lang="pt-BR" sz="1400" dirty="0" smtClean="0"/>
              <a:t>UFV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</a:t>
            </a:r>
            <a:r>
              <a:rPr lang="pt-BR" sz="1400" dirty="0" smtClean="0"/>
              <a:t>Poderoso Vermelho – Região do Brumado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/>
              <a:t>SCBH </a:t>
            </a:r>
            <a:r>
              <a:rPr lang="pt-BR" sz="1400" dirty="0" err="1"/>
              <a:t>Carste</a:t>
            </a:r>
            <a:r>
              <a:rPr lang="pt-BR" sz="1400" dirty="0"/>
              <a:t> – Córrego Pau de Cheiro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</a:t>
            </a:r>
            <a:r>
              <a:rPr lang="pt-BR" sz="1400" dirty="0" err="1" smtClean="0"/>
              <a:t>Taquaraçu</a:t>
            </a:r>
            <a:r>
              <a:rPr lang="pt-BR" sz="1400" dirty="0" smtClean="0"/>
              <a:t>– Ribeirão Ribeiro Bonito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Bicudo – Nascentes do Rio Bicudo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/>
              <a:t>SCBH </a:t>
            </a:r>
            <a:r>
              <a:rPr lang="pt-BR" sz="1400" dirty="0" err="1" smtClean="0"/>
              <a:t>Guaicuí</a:t>
            </a:r>
            <a:r>
              <a:rPr lang="pt-BR" sz="1400" dirty="0" smtClean="0"/>
              <a:t> </a:t>
            </a:r>
            <a:r>
              <a:rPr lang="pt-BR" sz="1400" dirty="0"/>
              <a:t>– Córrego </a:t>
            </a:r>
            <a:r>
              <a:rPr lang="pt-BR" sz="1400" dirty="0" smtClean="0"/>
              <a:t>Pedras Grandes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HIDROLÓGICO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3135" r="6172"/>
          <a:stretch/>
        </p:blipFill>
        <p:spPr>
          <a:xfrm>
            <a:off x="5507181" y="794637"/>
            <a:ext cx="3543301" cy="42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831273"/>
            <a:ext cx="8394819" cy="42076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50"/>
            <a:ext cx="8387589" cy="676813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676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Declividade média da </a:t>
            </a:r>
            <a:r>
              <a:rPr lang="pt-BR" sz="1600" b="1" dirty="0" err="1"/>
              <a:t>microbacia</a:t>
            </a:r>
            <a:r>
              <a:rPr lang="pt-BR" sz="1600" b="1" dirty="0"/>
              <a:t> de interesse igual ou superior a 20%</a:t>
            </a: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SEMAD &amp; UFLA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/>
              <a:t>Resultado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  <a:r>
              <a:rPr lang="pt-BR" sz="1400" dirty="0" smtClean="0"/>
              <a:t>Nenhuma das </a:t>
            </a:r>
            <a:r>
              <a:rPr lang="pt-BR" sz="1400" dirty="0" err="1" smtClean="0"/>
              <a:t>microbacias</a:t>
            </a: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HIDROLÓGICO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582" y="869165"/>
            <a:ext cx="3576281" cy="416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613065"/>
            <a:ext cx="8394819" cy="442582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50"/>
            <a:ext cx="8387589" cy="417041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417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 err="1"/>
              <a:t>Microbacia</a:t>
            </a:r>
            <a:r>
              <a:rPr lang="pt-BR" sz="1600" b="1" dirty="0"/>
              <a:t> cuja vazão específica seja inferior à vazão específica média da UTE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UFV &amp; IGAM (2012)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/>
              <a:t>Resultado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HIDROLÓGICO</a:t>
            </a:r>
            <a:endParaRPr dirty="0">
              <a:sym typeface="Roboto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3038475"/>
            <a:ext cx="65722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8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 err="1"/>
              <a:t>Microbacia</a:t>
            </a:r>
            <a:r>
              <a:rPr lang="pt-BR" sz="1600" b="1" dirty="0"/>
              <a:t> que tenha alta/muito alta predominância de </a:t>
            </a:r>
            <a:r>
              <a:rPr lang="pt-BR" sz="1600" b="1" dirty="0" err="1"/>
              <a:t>erodibilidade</a:t>
            </a:r>
            <a:r>
              <a:rPr lang="pt-BR" sz="1600" b="1" dirty="0"/>
              <a:t> dos solos (base EMBRAPA)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Embrapa, 2020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</a:t>
            </a:r>
            <a:r>
              <a:rPr lang="pt-BR" sz="1400" dirty="0" err="1" smtClean="0"/>
              <a:t>Curimataí</a:t>
            </a:r>
            <a:r>
              <a:rPr lang="pt-BR" sz="1400" dirty="0" smtClean="0"/>
              <a:t> – Córrego Riachão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HIDROLÓGICO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909" y="870701"/>
            <a:ext cx="4252479" cy="40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 err="1"/>
              <a:t>Microbacia</a:t>
            </a:r>
            <a:r>
              <a:rPr lang="pt-BR" sz="1600" b="1" dirty="0"/>
              <a:t> que não disponha de estruturas de regularização de vazão com outorga de direito de uso da água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</a:t>
            </a:r>
            <a:r>
              <a:rPr lang="pt-BR" sz="1400" dirty="0"/>
              <a:t>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Embrapa, 2020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Ribeirão da Mata – Ribeirão do Urubu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</a:t>
            </a:r>
            <a:r>
              <a:rPr lang="pt-BR" sz="1400" dirty="0" err="1"/>
              <a:t>Taquaraçu</a:t>
            </a:r>
            <a:r>
              <a:rPr lang="pt-BR" sz="1400" dirty="0"/>
              <a:t> – Ribeirão Ribeiro Bonito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Jequitibá – Córrego </a:t>
            </a:r>
            <a:r>
              <a:rPr lang="pt-BR" sz="1400" dirty="0" smtClean="0"/>
              <a:t>Mirim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Poderoso Vermelho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HIDROLÓGICO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545" y="872836"/>
            <a:ext cx="3849585" cy="40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 err="1"/>
              <a:t>Microbacia</a:t>
            </a:r>
            <a:r>
              <a:rPr lang="pt-BR" sz="1600" b="1" dirty="0"/>
              <a:t> que tenha em seu território corpos hídricos classificados como de classe especial ou classe 1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IGAM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Santo Antônio </a:t>
            </a:r>
            <a:r>
              <a:rPr lang="pt-BR" sz="1400" dirty="0" err="1" smtClean="0"/>
              <a:t>Maquiné</a:t>
            </a:r>
            <a:r>
              <a:rPr lang="pt-BR" sz="1400" dirty="0" smtClean="0"/>
              <a:t> – Córrego Picão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Paraúna – Rio Paraúna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Cipó – Córrego Soberbo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HIDROLÓGICO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24757" r="34098"/>
          <a:stretch/>
        </p:blipFill>
        <p:spPr>
          <a:xfrm>
            <a:off x="5712991" y="649163"/>
            <a:ext cx="3275145" cy="43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Presença de alguma unidade de conservação (UC) inserida total ou parcialmente na </a:t>
            </a:r>
            <a:r>
              <a:rPr lang="pt-BR" sz="1600" b="1" dirty="0" err="1"/>
              <a:t>microbacia</a:t>
            </a:r>
            <a:r>
              <a:rPr lang="pt-BR" sz="1600" b="1" dirty="0"/>
              <a:t> 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IEF/ICMBIO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Ribeirão da Mata – Ribeirão do Urubu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</a:t>
            </a:r>
            <a:r>
              <a:rPr lang="pt-BR" sz="1400" dirty="0" err="1" smtClean="0"/>
              <a:t>Taquaraçu</a:t>
            </a:r>
            <a:r>
              <a:rPr lang="pt-BR" sz="1400" dirty="0" smtClean="0"/>
              <a:t> – Ribeirão Ribeiro Bonito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Poderoso Vermelho – Região do Brumado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Cipó – Rio Soberbo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790484"/>
            <a:ext cx="3797968" cy="42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Densidade de cobertura vegetal nativa da </a:t>
            </a:r>
            <a:r>
              <a:rPr lang="pt-BR" sz="1600" b="1" dirty="0" err="1"/>
              <a:t>microbacia</a:t>
            </a:r>
            <a:r>
              <a:rPr lang="pt-BR" sz="1600" b="1" dirty="0"/>
              <a:t> é inferior à densidade de cobertura vegetal nativa da UTE</a:t>
            </a: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Alto </a:t>
            </a:r>
            <a:r>
              <a:rPr lang="pt-BR" sz="1400" dirty="0" smtClean="0"/>
              <a:t>Velhas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err="1" smtClean="0"/>
              <a:t>MapBiomas</a:t>
            </a:r>
            <a:r>
              <a:rPr lang="pt-BR" sz="1400" dirty="0" smtClean="0"/>
              <a:t>, 2020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" y="2388258"/>
            <a:ext cx="3782291" cy="24954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038" y="862444"/>
            <a:ext cx="3167527" cy="407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Inserção total ou parcialmente da </a:t>
            </a:r>
            <a:r>
              <a:rPr lang="pt-BR" sz="1600" b="1" dirty="0" err="1"/>
              <a:t>microbacia</a:t>
            </a:r>
            <a:r>
              <a:rPr lang="pt-BR" sz="1600" b="1" dirty="0"/>
              <a:t> em área considerada prioritária para conservação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Todas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SEMAD/UFLA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Nascentes e </a:t>
            </a:r>
            <a:r>
              <a:rPr lang="pt-BR" sz="1400" dirty="0" err="1"/>
              <a:t>Itabitiro</a:t>
            </a:r>
            <a:r>
              <a:rPr lang="pt-BR" sz="1400" dirty="0"/>
              <a:t> – Rio Maracujá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Águas de </a:t>
            </a:r>
            <a:r>
              <a:rPr lang="pt-BR" sz="1400" dirty="0" err="1"/>
              <a:t>Gandarela</a:t>
            </a:r>
            <a:r>
              <a:rPr lang="pt-BR" sz="1400" dirty="0"/>
              <a:t> – Rios </a:t>
            </a:r>
            <a:r>
              <a:rPr lang="pt-BR" sz="1400" dirty="0" err="1"/>
              <a:t>Mingú</a:t>
            </a:r>
            <a:r>
              <a:rPr lang="pt-BR" sz="1400" dirty="0"/>
              <a:t> e Vilela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Ribeirão da Mata – Ribeirão do </a:t>
            </a:r>
            <a:r>
              <a:rPr lang="pt-BR" sz="1400" dirty="0" smtClean="0"/>
              <a:t>Urubu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</a:t>
            </a:r>
            <a:r>
              <a:rPr lang="pt-BR" sz="1400" dirty="0" err="1" smtClean="0"/>
              <a:t>Carste</a:t>
            </a:r>
            <a:r>
              <a:rPr lang="pt-BR" sz="1400" dirty="0" smtClean="0"/>
              <a:t> – Córrego Pau de Cheiro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Jequitibá – Córrego Mirim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</a:t>
            </a:r>
            <a:r>
              <a:rPr lang="pt-BR" sz="1400" dirty="0" err="1"/>
              <a:t>Taquaraçu</a:t>
            </a:r>
            <a:r>
              <a:rPr lang="pt-BR" sz="1400" dirty="0"/>
              <a:t> – Ribeirão Ribeiro </a:t>
            </a:r>
            <a:r>
              <a:rPr lang="pt-BR" sz="1400" dirty="0" smtClean="0"/>
              <a:t>Bonito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Cipó – Rio </a:t>
            </a:r>
            <a:r>
              <a:rPr lang="pt-BR" sz="1400" dirty="0" smtClean="0"/>
              <a:t>Soberbo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Paraúna – Rio Paraúna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</a:t>
            </a:r>
            <a:r>
              <a:rPr lang="pt-BR" sz="1400" dirty="0" err="1"/>
              <a:t>Curimataí</a:t>
            </a:r>
            <a:r>
              <a:rPr lang="pt-BR" sz="1400" dirty="0"/>
              <a:t> – Córrego </a:t>
            </a:r>
            <a:r>
              <a:rPr lang="pt-BR" sz="1400" dirty="0" smtClean="0"/>
              <a:t>Riachão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Rio Bicudo – Nascentes do Rio Bicudo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SCBH </a:t>
            </a:r>
            <a:r>
              <a:rPr lang="pt-BR" sz="1400" dirty="0" err="1" smtClean="0"/>
              <a:t>Guaicuí</a:t>
            </a:r>
            <a:r>
              <a:rPr lang="pt-BR" sz="1400" dirty="0" smtClean="0"/>
              <a:t> – Rio Pedras Grandes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11" y="936968"/>
            <a:ext cx="2709428" cy="39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7" y="92816"/>
            <a:ext cx="101558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59" y="92814"/>
            <a:ext cx="7737249" cy="4946073"/>
          </a:xfrm>
          <a:prstGeom prst="rect">
            <a:avLst/>
          </a:prstGeom>
        </p:spPr>
      </p:pic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92505" y="2097904"/>
            <a:ext cx="4946072" cy="9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CRITÉRIOS POR REGIÃO HIDROGRÁFICA  ALTO VELHAS</a:t>
            </a:r>
            <a:endParaRPr dirty="0"/>
          </a:p>
        </p:txBody>
      </p:sp>
      <p:sp>
        <p:nvSpPr>
          <p:cNvPr id="4" name="Retângulo 3"/>
          <p:cNvSpPr/>
          <p:nvPr/>
        </p:nvSpPr>
        <p:spPr>
          <a:xfrm>
            <a:off x="1282059" y="175503"/>
            <a:ext cx="773724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Eixo Socioeconômico</a:t>
            </a:r>
            <a:r>
              <a:rPr lang="pt-BR" sz="1100" b="1" dirty="0" smtClean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:</a:t>
            </a:r>
            <a:endParaRPr lang="pt-BR" sz="1100" b="1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1.        Baixo índice de desenvolvimento humano no(s) município(s) de localização da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2.        Arrecadação, com ICMS ecológico, no(s) município(s) de localização da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é superior à média do Estado;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3.        O valor médio mensal pago pelo Bolsa Família no(s) município(s) onde 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está inserida é superior à média do Estado;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4.        Existência de convênios da Prefeitura com a EMATER, para suporte técnico Estado (1)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 </a:t>
            </a:r>
          </a:p>
          <a:p>
            <a:r>
              <a:rPr lang="pt-BR" sz="1100" b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Eixo de Governança Territorial</a:t>
            </a:r>
            <a:r>
              <a:rPr lang="pt-BR" sz="1100" b="1" dirty="0" smtClean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:</a:t>
            </a:r>
            <a:endParaRPr lang="pt-BR" sz="1100" b="1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1.       Existência de área de conflito pelo uso da água declarada na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2.       Existência de outorgas obtidas para fins de abastecimento público na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3.       Pelo menos 70%, em termos de território, das propriedades da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estão cadastradas no CAR;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4.       Existência de Políticas de pagamentos por serviços ambientais aprovada no âmbito municipal (lei ou decreto) aplicável à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.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 </a:t>
            </a:r>
          </a:p>
          <a:p>
            <a:r>
              <a:rPr lang="pt-BR" sz="1100" b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Eixo Hidrológico</a:t>
            </a:r>
            <a:r>
              <a:rPr lang="pt-BR" sz="1100" b="1" dirty="0" smtClean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:</a:t>
            </a:r>
            <a:endParaRPr lang="pt-BR" sz="1100" b="1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1.       Predominância de áreas contendo solos com elevada capacidade de infiltração e armazenamento de água (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latossolos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e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nitossolos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);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2.       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cuja vazão específica seja inferior à vazão específica média da UTE;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3.       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que tenha alta/muito alta predominância de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erodibilidade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dos solos (base EMBRAPA);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4.       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que não disponha de estruturas de regularização de vazão com outorga de direito de uso da água.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 </a:t>
            </a:r>
          </a:p>
          <a:p>
            <a:r>
              <a:rPr lang="pt-BR" sz="1100" b="1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Eixo Biótico</a:t>
            </a:r>
            <a:r>
              <a:rPr lang="pt-BR" sz="1100" b="1" dirty="0" smtClean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:</a:t>
            </a:r>
            <a:endParaRPr lang="pt-BR" sz="1100" b="1" dirty="0">
              <a:solidFill>
                <a:schemeClr val="lt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1.       Densidade de cobertura vegetal nativa da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é inferior à densidade de cobertura vegetal nativa da UTE;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2.       Inserção total ou parcialmente da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em área considerada prioritária para conservação;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3.       Presença de trechos de rios considerados como de preservação permanente na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;</a:t>
            </a:r>
          </a:p>
          <a:p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4.       Município(s) inserido(s) na </a:t>
            </a:r>
            <a:r>
              <a:rPr lang="pt-BR" sz="1100" dirty="0" err="1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microbacia</a:t>
            </a:r>
            <a:r>
              <a:rPr lang="pt-BR" sz="1100" dirty="0">
                <a:solidFill>
                  <a:schemeClr val="lt1"/>
                </a:solidFill>
                <a:latin typeface="Roboto" panose="020B0604020202020204" charset="0"/>
                <a:ea typeface="Roboto" panose="020B0604020202020204" charset="0"/>
                <a:cs typeface="Roboto"/>
                <a:sym typeface="Roboto"/>
              </a:rPr>
              <a:t> contém um número de espécies catalogadas superior à média do Estado.</a:t>
            </a:r>
          </a:p>
        </p:txBody>
      </p:sp>
    </p:spTree>
    <p:extLst>
      <p:ext uri="{BB962C8B-B14F-4D97-AF65-F5344CB8AC3E}">
        <p14:creationId xmlns:p14="http://schemas.microsoft.com/office/powerpoint/2010/main" val="11205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curso d’água considerado como berçário de reprodução pesqueira na </a:t>
            </a:r>
            <a:r>
              <a:rPr lang="pt-BR" sz="1600" b="1" dirty="0" err="1"/>
              <a:t>microbacia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cbhvelhas.org.br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Cipó – Rio Soberbo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Paraúna – Rio Paraúna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23" y="3209645"/>
            <a:ext cx="6235686" cy="11330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26" y="1058982"/>
            <a:ext cx="5153025" cy="131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Presença de trechos de rios considerados como de preservação permanente na </a:t>
            </a:r>
            <a:r>
              <a:rPr lang="pt-BR" sz="1600" b="1" dirty="0" err="1"/>
              <a:t>microbacia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IGAM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Nenhum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098" y="812841"/>
            <a:ext cx="3050975" cy="41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Existência de viveiro florestal público operante no município(1)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Subcomitês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701" y="3272786"/>
            <a:ext cx="7301502" cy="13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Município(s) inserido(s) na </a:t>
            </a:r>
            <a:r>
              <a:rPr lang="pt-BR" sz="1600" b="1" dirty="0" err="1"/>
              <a:t>microbacia</a:t>
            </a:r>
            <a:r>
              <a:rPr lang="pt-BR" sz="1600" b="1" dirty="0"/>
              <a:t> contém um número de espécies catalogadas superior à média do Estado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err="1" smtClean="0"/>
              <a:t>Mpedio</a:t>
            </a:r>
            <a:r>
              <a:rPr lang="pt-BR" sz="1400" dirty="0" smtClean="0"/>
              <a:t> Baixo Velhas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CRIA/IEF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Resultado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Nascentes e </a:t>
            </a:r>
            <a:r>
              <a:rPr lang="pt-BR" sz="1400" dirty="0" err="1"/>
              <a:t>Itabitiro</a:t>
            </a:r>
            <a:r>
              <a:rPr lang="pt-BR" sz="1400" dirty="0"/>
              <a:t> – Rio Maracujá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Águas de </a:t>
            </a:r>
            <a:r>
              <a:rPr lang="pt-BR" sz="1400" dirty="0" err="1"/>
              <a:t>Gandarela</a:t>
            </a:r>
            <a:r>
              <a:rPr lang="pt-BR" sz="1400" dirty="0"/>
              <a:t> – Rios </a:t>
            </a:r>
            <a:r>
              <a:rPr lang="pt-BR" sz="1400" dirty="0" err="1"/>
              <a:t>Mingú</a:t>
            </a:r>
            <a:r>
              <a:rPr lang="pt-BR" sz="1400" dirty="0"/>
              <a:t> e </a:t>
            </a:r>
            <a:r>
              <a:rPr lang="pt-BR" sz="1400" dirty="0" smtClean="0"/>
              <a:t>Vilela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Cipó – Rio Soberbo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RIO Paraúna – Rio </a:t>
            </a:r>
            <a:r>
              <a:rPr lang="pt-BR" sz="1400" dirty="0" smtClean="0"/>
              <a:t>Paraúna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SCBH Santo Antônio </a:t>
            </a:r>
            <a:r>
              <a:rPr lang="pt-BR" sz="1400" dirty="0" err="1"/>
              <a:t>Maquiné</a:t>
            </a:r>
            <a:r>
              <a:rPr lang="pt-BR" sz="1400" dirty="0"/>
              <a:t> – Córrego Picão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BIÓTICO</a:t>
            </a:r>
            <a:endParaRPr dirty="0"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889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47009"/>
            <a:ext cx="9137159" cy="81488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08" name="Google Shape;208;p39"/>
          <p:cNvSpPr txBox="1">
            <a:spLocks noGrp="1"/>
          </p:cNvSpPr>
          <p:nvPr>
            <p:ph type="ctrTitle"/>
          </p:nvPr>
        </p:nvSpPr>
        <p:spPr>
          <a:xfrm>
            <a:off x="1669707" y="2115225"/>
            <a:ext cx="6025500" cy="6784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DESEMPATE</a:t>
            </a:r>
            <a:endParaRPr sz="4000" dirty="0">
              <a:solidFill>
                <a:schemeClr val="lt1"/>
              </a:solidFill>
            </a:endParaRPr>
          </a:p>
        </p:txBody>
      </p:sp>
      <p:cxnSp>
        <p:nvCxnSpPr>
          <p:cNvPr id="210" name="Google Shape;210;p39"/>
          <p:cNvCxnSpPr/>
          <p:nvPr/>
        </p:nvCxnSpPr>
        <p:spPr>
          <a:xfrm rot="10800000">
            <a:off x="2680100" y="949525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9"/>
          <p:cNvCxnSpPr/>
          <p:nvPr/>
        </p:nvCxnSpPr>
        <p:spPr>
          <a:xfrm rot="10800000">
            <a:off x="4775975" y="949593"/>
            <a:ext cx="1687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9"/>
          <p:cNvCxnSpPr/>
          <p:nvPr/>
        </p:nvCxnSpPr>
        <p:spPr>
          <a:xfrm rot="10800000">
            <a:off x="2675700" y="4208000"/>
            <a:ext cx="379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018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33" y="731073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 smtClean="0"/>
              <a:t>SCBH Paraúna x SCBH Cipó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Paraúna: Q7,10 = 0,28 l/s</a:t>
            </a:r>
          </a:p>
          <a:p>
            <a:pPr marL="139700" indent="0" algn="just">
              <a:buSzPts val="1400"/>
              <a:buNone/>
            </a:pPr>
            <a:r>
              <a:rPr lang="pt-BR" sz="1400" b="1" dirty="0"/>
              <a:t> </a:t>
            </a:r>
            <a:r>
              <a:rPr lang="pt-BR" sz="1400" b="1" dirty="0" smtClean="0"/>
              <a:t>                30% Q7,10 = 0,084 l/s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DESEMPATE</a:t>
            </a:r>
            <a:endParaRPr dirty="0">
              <a:sym typeface="Roboto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82" y="1033685"/>
            <a:ext cx="4068061" cy="24546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92" y="2037062"/>
            <a:ext cx="3765102" cy="2517001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927934" y="4536126"/>
            <a:ext cx="37379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 algn="just">
              <a:buSzPts val="1400"/>
              <a:buNone/>
            </a:pPr>
            <a:r>
              <a:rPr lang="pt-BR" b="1" dirty="0" smtClean="0">
                <a:solidFill>
                  <a:schemeClr val="bg1"/>
                </a:solidFill>
              </a:rPr>
              <a:t>Soberbo: Q 7,10 = 0,051 l/S</a:t>
            </a:r>
          </a:p>
          <a:p>
            <a:pPr marL="139700" algn="just">
              <a:buSzPts val="1400"/>
            </a:pPr>
            <a:r>
              <a:rPr lang="pt-BR" b="1" dirty="0">
                <a:solidFill>
                  <a:schemeClr val="bg1"/>
                </a:solidFill>
              </a:rPr>
              <a:t>30% Q7,10 = </a:t>
            </a:r>
            <a:r>
              <a:rPr lang="pt-BR" b="1" dirty="0" smtClean="0">
                <a:solidFill>
                  <a:schemeClr val="bg1"/>
                </a:solidFill>
              </a:rPr>
              <a:t>0,0153 l/s</a:t>
            </a:r>
            <a:endParaRPr lang="pt-BR" b="1" dirty="0">
              <a:solidFill>
                <a:schemeClr val="bg1"/>
              </a:solidFill>
            </a:endParaRPr>
          </a:p>
          <a:p>
            <a:pPr marL="139700" indent="0" algn="just">
              <a:buSzPts val="1400"/>
              <a:buNone/>
            </a:pPr>
            <a:r>
              <a:rPr lang="pt-BR" b="1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5" y="758535"/>
            <a:ext cx="8394819" cy="42803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2" y="92817"/>
            <a:ext cx="55243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5" y="50549"/>
            <a:ext cx="8387589" cy="562515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737755" y="50550"/>
            <a:ext cx="8394819" cy="562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 smtClean="0"/>
              <a:t>SCBH Paraúna x SCBH Cipó</a:t>
            </a: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400" b="1" dirty="0" smtClean="0"/>
              <a:t>  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pt-BR" sz="1400" b="1" dirty="0" smtClean="0"/>
              <a:t>     Paraúna</a:t>
            </a:r>
            <a:r>
              <a:rPr lang="pt-BR" sz="1400" b="1" dirty="0"/>
              <a:t>: </a:t>
            </a:r>
            <a:r>
              <a:rPr lang="pt-BR" sz="1400" b="1" dirty="0" smtClean="0"/>
              <a:t>sem outorgas</a:t>
            </a: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pt-BR" sz="1400" b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b="1"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788096" y="2289633"/>
            <a:ext cx="4353793" cy="5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ym typeface="Roboto"/>
              </a:rPr>
              <a:t>Desempate</a:t>
            </a:r>
            <a:endParaRPr dirty="0">
              <a:sym typeface="Roboto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66" y="1702379"/>
            <a:ext cx="3848611" cy="25871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4" y="887086"/>
            <a:ext cx="3789423" cy="247944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729767" y="4281081"/>
            <a:ext cx="2919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9700" indent="0" algn="just">
              <a:buSzPts val="1400"/>
              <a:buNone/>
            </a:pPr>
            <a:r>
              <a:rPr lang="pt-BR" b="1" dirty="0">
                <a:solidFill>
                  <a:schemeClr val="bg1"/>
                </a:solidFill>
              </a:rPr>
              <a:t>Soberbo: </a:t>
            </a:r>
            <a:r>
              <a:rPr lang="pt-BR" b="1" dirty="0" smtClean="0">
                <a:solidFill>
                  <a:schemeClr val="bg1"/>
                </a:solidFill>
              </a:rPr>
              <a:t>8 outorgas – 6,06 l/s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68620" y="4659985"/>
            <a:ext cx="72514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Vencedor: Soberbo (menor Q7,10 e tem vazão outorgada, enquanto o </a:t>
            </a:r>
            <a:r>
              <a:rPr lang="pt-BR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Parauna</a:t>
            </a:r>
            <a:r>
              <a:rPr lang="pt-BR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não tem)</a:t>
            </a:r>
          </a:p>
        </p:txBody>
      </p:sp>
    </p:spTree>
    <p:extLst>
      <p:ext uri="{BB962C8B-B14F-4D97-AF65-F5344CB8AC3E}">
        <p14:creationId xmlns:p14="http://schemas.microsoft.com/office/powerpoint/2010/main" val="7160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7" y="92816"/>
            <a:ext cx="101558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59" y="92814"/>
            <a:ext cx="7737249" cy="4946073"/>
          </a:xfrm>
          <a:prstGeom prst="rect">
            <a:avLst/>
          </a:prstGeom>
        </p:spPr>
      </p:pic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92505" y="2097904"/>
            <a:ext cx="4946072" cy="9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CRITÉRIOS POR REGIÃO HIDROGRÁFICA  MÉDIO ALTO VELHAS</a:t>
            </a:r>
            <a:endParaRPr dirty="0"/>
          </a:p>
        </p:txBody>
      </p:sp>
      <p:sp>
        <p:nvSpPr>
          <p:cNvPr id="4" name="Retângulo 3"/>
          <p:cNvSpPr/>
          <p:nvPr/>
        </p:nvSpPr>
        <p:spPr>
          <a:xfrm>
            <a:off x="1282058" y="403719"/>
            <a:ext cx="773724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Eixo Socioeconômico: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1.        Arrecadação, com ICMS ecológico, no(s) município(s) de localização da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é superior à média do Estado;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2.       Município (s) da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de interesse cuja maior parcela do PIB local provém da agropecuária;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3.        Existência de Associação de Produtores Rurais legalmente constituída na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(1)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4.        Existência de convênios da Prefeitura com a EMATER, para suporte técnico(1)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r>
              <a:rPr lang="pt-BR" sz="11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Eixo de Governança Territorial: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1.       Existência de área de conflito pelo uso da água declarada na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2.       Existência de outorgas obtidas para fins de abastecimento público na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3.       Pelo menos 70%, em termos de território, das propriedades da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estão cadastradas no CAR;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4.       Composição de consórcio ou associação de usuários de água legalmente constituída na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. (1)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r>
              <a:rPr lang="pt-BR" sz="11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Eixo Hidrológico: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1.       Predominância de áreas contendo solos com elevada capacidade de infiltração e armazenamento de água (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latossolos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e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nitossolos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);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2.       Declividade média da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de interesse igual ou superior a 20%;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3.       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que tenha alta/muito alta predominância de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erodibilidade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dos solos (base EMBRAPA);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4.       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que não disponha de estruturas de regularização de vazão com outorga de direito de uso da água.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r>
              <a:rPr lang="pt-BR" sz="11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Eixo Biótico: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1.       Presença de alguma Unidade de Conservação (UC) inserida total ou parcialmente na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2.       Densidade de cobertura vegetal nativa da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é inferior à densidade de cobertura vegetal nativa da UTE;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3.       Inserção total ou parcialmente da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 em área considerada prioritária para conservação;</a:t>
            </a:r>
          </a:p>
          <a:p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4.       Presença de trechos de rios considerados como de preservação permanente na </a:t>
            </a:r>
            <a:r>
              <a:rPr lang="pt-BR" sz="1100" dirty="0" err="1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microbacia</a:t>
            </a:r>
            <a:r>
              <a:rPr lang="pt-BR" sz="1100" dirty="0" smtClean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;</a:t>
            </a:r>
          </a:p>
          <a:p>
            <a:r>
              <a:rPr lang="pt-BR" sz="1100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15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7" y="92816"/>
            <a:ext cx="101558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59" y="92814"/>
            <a:ext cx="7737249" cy="4946073"/>
          </a:xfrm>
          <a:prstGeom prst="rect">
            <a:avLst/>
          </a:prstGeom>
        </p:spPr>
      </p:pic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92505" y="2097904"/>
            <a:ext cx="4946072" cy="9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CRITÉRIOS POR REGIÃO HIDROGRÁFICA  MÉDIO BAIXO VELHAS</a:t>
            </a:r>
            <a:endParaRPr dirty="0"/>
          </a:p>
        </p:txBody>
      </p:sp>
      <p:sp>
        <p:nvSpPr>
          <p:cNvPr id="4" name="Retângulo 3"/>
          <p:cNvSpPr/>
          <p:nvPr/>
        </p:nvSpPr>
        <p:spPr>
          <a:xfrm>
            <a:off x="1282058" y="403719"/>
            <a:ext cx="773724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Socioeconômico: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Baixo Índice de Desenvolvimento Humano (IDH) nos municípios de localização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Arrecadação, com ICMS ecológico, no(s) município(s) de localização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é superior à média do Estado;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 O valor médio mensal pago pelo Bolsa Família no(s) município(s) onde 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está inserida é superior à média do Estado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 Existência de convênios da Prefeitura com a EMATER, para suporte técnico</a:t>
            </a:r>
            <a:r>
              <a:rPr lang="pt-BR" sz="11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(1)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de Governança Territorial: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Existência de área de conflito pelo uso da água declarada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Existência de outorgas obtidas para fins de abastecimento público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Pelo menos 70%, em termos de território, das propriedades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estão cadastradas no CAR;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Existência de Políticas de pagamentos por serviços ambientais aprovada no âmbito municipal (lei ou decreto) aplicável à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Hidrológico: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Predominância de áreas contendo solos com elevada capacidade de infiltração e armazenamento de água (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latossolos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nitossolos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);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Declividade média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de interesse igual ou superior a 20%;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que tenha alta/muito alta predominância de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erodibilidade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dos solos (base EMBRAPA);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que tenha em seu território corpos hídricos classificados como de classe especial ou classe 1.</a:t>
            </a: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Biótico: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Presença de alguma Unidade de Conservação (UC) inserida total ou parcialmente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Inserção total ou parcialmente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em área considerada prioritária para conservação;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Existência de curso d’água considerado como berçário de reprodução pesqueira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Município(s) inserido(s)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contém um número de espécies catalogadas superior à média do Estado</a:t>
            </a:r>
          </a:p>
          <a:p>
            <a:r>
              <a:rPr lang="pt-BR" dirty="0"/>
              <a:t> </a:t>
            </a:r>
          </a:p>
          <a:p>
            <a:r>
              <a:rPr lang="pt-BR" sz="1100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962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7" y="92816"/>
            <a:ext cx="1015587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059" y="92814"/>
            <a:ext cx="7737249" cy="4946073"/>
          </a:xfrm>
          <a:prstGeom prst="rect">
            <a:avLst/>
          </a:prstGeom>
        </p:spPr>
      </p:pic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92505" y="2097904"/>
            <a:ext cx="4946072" cy="935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CRITÉRIOS POR REGIÃO HIDROGRÁFICA  BAIXO VELHAS</a:t>
            </a:r>
            <a:endParaRPr dirty="0"/>
          </a:p>
        </p:txBody>
      </p:sp>
      <p:sp>
        <p:nvSpPr>
          <p:cNvPr id="4" name="Retângulo 3"/>
          <p:cNvSpPr/>
          <p:nvPr/>
        </p:nvSpPr>
        <p:spPr>
          <a:xfrm>
            <a:off x="1282058" y="403719"/>
            <a:ext cx="77372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Socioeconômico: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PIB per capita no(s) município(s) de localização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é inferior ao do Estado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Município (s)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de interesse cuja maior parcela do PIB local provém da agropecuária;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 Existência de Associação de Produtores Rurais legalmente constituída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(1)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 Existência de convênios da Prefeitura com a EMATER, para suporte técnico</a:t>
            </a:r>
            <a:r>
              <a:rPr lang="pt-BR" sz="11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(1)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de Governança Territorial: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possui Zoneamento Ambiental Produtivo (ZAP) aprovado</a:t>
            </a:r>
            <a:r>
              <a:rPr lang="pt-BR" sz="11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(1)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Existência de outorgas obtidas para fins de abastecimento público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Pelo menos 70%, em termos de território, das propriedades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estão cadastradas no CAR;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Existência de Políticas de pagamentos por serviços ambientais aprovada no âmbito municipal (lei ou decreto) aplicável à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Hidrológico: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Predominância de áreas contendo solos com elevada capacidade de infiltração e armazenamento de água (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latossolos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nitossolos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);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Declividade média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de interesse igual ou superior a 20%;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cuja vazão específica seja inferior à vazão específica média da UTE;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que tenha alta/muito alta predominância de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erodibilidade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dos solos (base EMBRAPA);</a:t>
            </a: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 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Eixo Biótico: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1.       Densidade de cobertura vegetal nativa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é inferior à densidade de cobertura vegetal nativa da UTE;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2.       Inserção total ou parcialmente da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em área considerada prioritária para conservação;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3.       Presença de trechos de rios considerados como de preservação permanente na </a:t>
            </a:r>
            <a:r>
              <a:rPr lang="pt-BR" sz="1100" dirty="0" err="1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microbacia</a:t>
            </a:r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;</a:t>
            </a:r>
          </a:p>
          <a:p>
            <a:r>
              <a:rPr lang="pt-BR" sz="11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4.       Existência de viveiro florestal público operante no município </a:t>
            </a:r>
            <a:r>
              <a:rPr lang="pt-BR" sz="1100" baseline="30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(1)</a:t>
            </a:r>
            <a:endParaRPr lang="pt-BR" sz="11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pt-BR" dirty="0"/>
              <a:t> </a:t>
            </a:r>
          </a:p>
          <a:p>
            <a:r>
              <a:rPr lang="pt-BR" sz="1100" dirty="0">
                <a:solidFill>
                  <a:schemeClr val="lt1"/>
                </a:solidFill>
                <a:latin typeface="Roboto"/>
                <a:ea typeface="Roboto"/>
                <a:cs typeface="Roboto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467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47009"/>
            <a:ext cx="9137159" cy="814885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08" name="Google Shape;208;p39"/>
          <p:cNvSpPr txBox="1">
            <a:spLocks noGrp="1"/>
          </p:cNvSpPr>
          <p:nvPr>
            <p:ph type="ctrTitle"/>
          </p:nvPr>
        </p:nvSpPr>
        <p:spPr>
          <a:xfrm>
            <a:off x="1669707" y="2115225"/>
            <a:ext cx="6025500" cy="6784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CRITÉRIOS POR EIXO TEMÁTICO</a:t>
            </a:r>
            <a:endParaRPr sz="4000" dirty="0">
              <a:solidFill>
                <a:schemeClr val="lt1"/>
              </a:solidFill>
            </a:endParaRPr>
          </a:p>
        </p:txBody>
      </p:sp>
      <p:cxnSp>
        <p:nvCxnSpPr>
          <p:cNvPr id="210" name="Google Shape;210;p39"/>
          <p:cNvCxnSpPr/>
          <p:nvPr/>
        </p:nvCxnSpPr>
        <p:spPr>
          <a:xfrm rot="10800000">
            <a:off x="2680100" y="949525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Google Shape;211;p39"/>
          <p:cNvCxnSpPr/>
          <p:nvPr/>
        </p:nvCxnSpPr>
        <p:spPr>
          <a:xfrm rot="10800000">
            <a:off x="4775975" y="949593"/>
            <a:ext cx="1687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39"/>
          <p:cNvCxnSpPr/>
          <p:nvPr/>
        </p:nvCxnSpPr>
        <p:spPr>
          <a:xfrm rot="10800000">
            <a:off x="2675700" y="4208000"/>
            <a:ext cx="379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060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45" y="665018"/>
            <a:ext cx="8270129" cy="43738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" y="92816"/>
            <a:ext cx="623454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45" y="92816"/>
            <a:ext cx="8262899" cy="447511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945573" y="81548"/>
            <a:ext cx="8172542" cy="45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>
                <a:sym typeface="Arial"/>
              </a:rPr>
              <a:t>PIB per capita no(s) município(s) de localização da </a:t>
            </a:r>
            <a:r>
              <a:rPr lang="pt-BR" sz="1600" b="1" dirty="0" err="1">
                <a:sym typeface="Arial"/>
              </a:rPr>
              <a:t>microbacia</a:t>
            </a:r>
            <a:r>
              <a:rPr lang="pt-BR" sz="1600" b="1" dirty="0">
                <a:sym typeface="Arial"/>
              </a:rPr>
              <a:t> é inferior ao do Estado</a:t>
            </a:r>
            <a:endParaRPr lang="pt-BR" sz="1600" b="1" dirty="0">
              <a:sym typeface="Arial"/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Região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Baixo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IBGE, 2018</a:t>
            </a:r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08878" y="2310414"/>
            <a:ext cx="4353793" cy="5108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68" y="2233340"/>
            <a:ext cx="8135832" cy="19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36" y="914400"/>
            <a:ext cx="8259737" cy="41244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" y="92816"/>
            <a:ext cx="623454" cy="4946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37" y="92816"/>
            <a:ext cx="8252508" cy="655328"/>
          </a:xfrm>
          <a:prstGeom prst="rect">
            <a:avLst/>
          </a:prstGeom>
        </p:spPr>
      </p:pic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872836" y="81547"/>
            <a:ext cx="8245279" cy="666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pt-BR" sz="1600" b="1" dirty="0"/>
              <a:t>Arrecadação, com ICMS ecológico, no(s) município(s) de localização da </a:t>
            </a:r>
            <a:r>
              <a:rPr lang="pt-BR" sz="1600" b="1" dirty="0" err="1"/>
              <a:t>microbacia</a:t>
            </a:r>
            <a:r>
              <a:rPr lang="pt-BR" sz="1600" b="1" dirty="0"/>
              <a:t> é superior à média do Estado </a:t>
            </a:r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endParaRPr lang="pt-BR" sz="1400" b="1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Regiões 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Alto Velhas</a:t>
            </a:r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Alto Velhas </a:t>
            </a:r>
            <a:endParaRPr lang="pt-BR" sz="1400" dirty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Médio Baixo Velhas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b="1" dirty="0" smtClean="0"/>
              <a:t>Fonte</a:t>
            </a:r>
          </a:p>
          <a:p>
            <a:pPr marL="139700" indent="0" algn="just">
              <a:buSzPts val="1400"/>
              <a:buNone/>
            </a:pPr>
            <a:r>
              <a:rPr lang="pt-BR" sz="1400" dirty="0"/>
              <a:t>Diretoria de Estatística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e </a:t>
            </a:r>
            <a:r>
              <a:rPr lang="pt-BR" sz="1400" dirty="0"/>
              <a:t>Informações da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Fundação </a:t>
            </a:r>
            <a:r>
              <a:rPr lang="pt-BR" sz="1400" dirty="0"/>
              <a:t>João Pinheiro </a:t>
            </a:r>
            <a:endParaRPr lang="pt-BR" sz="1400" dirty="0" smtClean="0"/>
          </a:p>
          <a:p>
            <a:pPr marL="139700" indent="0" algn="just">
              <a:buSzPts val="1400"/>
              <a:buNone/>
            </a:pPr>
            <a:r>
              <a:rPr lang="pt-BR" sz="1400" dirty="0" smtClean="0"/>
              <a:t>(</a:t>
            </a:r>
            <a:r>
              <a:rPr lang="pt-BR" sz="1400" dirty="0"/>
              <a:t>DIREI/FJP, 2021</a:t>
            </a:r>
            <a:r>
              <a:rPr lang="pt-BR" sz="1400" dirty="0" smtClean="0"/>
              <a:t>)</a:t>
            </a: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 smtClean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139700" indent="0" algn="just">
              <a:buSzPts val="1400"/>
              <a:buNone/>
            </a:pPr>
            <a:endParaRPr lang="pt-BR"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8" name="Google Shape;218;p40"/>
          <p:cNvSpPr txBox="1">
            <a:spLocks noGrp="1"/>
          </p:cNvSpPr>
          <p:nvPr>
            <p:ph type="title"/>
          </p:nvPr>
        </p:nvSpPr>
        <p:spPr>
          <a:xfrm rot="-5400000">
            <a:off x="-1814073" y="2315610"/>
            <a:ext cx="4353793" cy="5004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SOCIOECONOMIA</a:t>
            </a:r>
            <a:endParaRPr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715" t="1479" r="843" b="913"/>
          <a:stretch/>
        </p:blipFill>
        <p:spPr>
          <a:xfrm>
            <a:off x="3293917" y="1037398"/>
            <a:ext cx="5725392" cy="38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 Resourc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2E2E3"/>
      </a:accent1>
      <a:accent2>
        <a:srgbClr val="5BB8BB"/>
      </a:accent2>
      <a:accent3>
        <a:srgbClr val="5EDBEF"/>
      </a:accent3>
      <a:accent4>
        <a:srgbClr val="6DCFD1"/>
      </a:accent4>
      <a:accent5>
        <a:srgbClr val="0097A7"/>
      </a:accent5>
      <a:accent6>
        <a:srgbClr val="00C3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1248</Words>
  <Application>Microsoft Office PowerPoint</Application>
  <PresentationFormat>Apresentação na tela (16:9)</PresentationFormat>
  <Paragraphs>608</Paragraphs>
  <Slides>36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Roboto</vt:lpstr>
      <vt:lpstr>Arial</vt:lpstr>
      <vt:lpstr>Abel</vt:lpstr>
      <vt:lpstr>Staatliches</vt:lpstr>
      <vt:lpstr>Water Resources</vt:lpstr>
      <vt:lpstr>Seleção de microbacias para conservação na bacia hidrográfica do rio das velhas, minas gerais</vt:lpstr>
      <vt:lpstr>METODOLOGIA</vt:lpstr>
      <vt:lpstr>CRITÉRIOS POR REGIÃO HIDROGRÁFICA  ALTO VELHAS</vt:lpstr>
      <vt:lpstr>CRITÉRIOS POR REGIÃO HIDROGRÁFICA  MÉDIO ALTO VELHAS</vt:lpstr>
      <vt:lpstr>CRITÉRIOS POR REGIÃO HIDROGRÁFICA  MÉDIO BAIXO VELHAS</vt:lpstr>
      <vt:lpstr>CRITÉRIOS POR REGIÃO HIDROGRÁFICA  BAIXO VELHAS</vt:lpstr>
      <vt:lpstr>CRITÉRIOS POR EIXO TEMÁTICO</vt:lpstr>
      <vt:lpstr>SOCIOECONOMIA</vt:lpstr>
      <vt:lpstr>SOCIOECONOMIA</vt:lpstr>
      <vt:lpstr>SOCIOECONOMIA</vt:lpstr>
      <vt:lpstr>SOCIOECONOMIA</vt:lpstr>
      <vt:lpstr>SOCIOECONOMIA</vt:lpstr>
      <vt:lpstr>SOCIOECONOMIA</vt:lpstr>
      <vt:lpstr>SOCIOECONOMIA</vt:lpstr>
      <vt:lpstr>GOVERNANÇA TERRITORIAL</vt:lpstr>
      <vt:lpstr>GOVERNANÇA TERRITORIAL</vt:lpstr>
      <vt:lpstr>GOVERNANÇA TERRITORIAL</vt:lpstr>
      <vt:lpstr>GOVERNANÇA TERRITORIAL</vt:lpstr>
      <vt:lpstr>GOVERNANÇA TERRITORIAL</vt:lpstr>
      <vt:lpstr>GOVERNANÇA TERRITORIAL</vt:lpstr>
      <vt:lpstr>HIDROLÓGICO</vt:lpstr>
      <vt:lpstr>HIDROLÓGICO</vt:lpstr>
      <vt:lpstr>HIDROLÓGICO</vt:lpstr>
      <vt:lpstr>HIDROLÓGICO</vt:lpstr>
      <vt:lpstr>HIDROLÓGICO</vt:lpstr>
      <vt:lpstr>HIDROLÓGICO</vt:lpstr>
      <vt:lpstr>BIÓTICO</vt:lpstr>
      <vt:lpstr>BIÓTICO</vt:lpstr>
      <vt:lpstr>BIÓTICO</vt:lpstr>
      <vt:lpstr>BIÓTICO</vt:lpstr>
      <vt:lpstr>BIÓTICO</vt:lpstr>
      <vt:lpstr>BIÓTICO</vt:lpstr>
      <vt:lpstr>BIÓTICO</vt:lpstr>
      <vt:lpstr>DESEMPATE</vt:lpstr>
      <vt:lpstr>DESEMPATE</vt:lpstr>
      <vt:lpstr>Desempate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Seleção de microbacias para conservação na bacia hidrográfica do rio das velhas, minas gerais</dc:title>
  <dc:creator>Ismael</dc:creator>
  <cp:lastModifiedBy>Ismael</cp:lastModifiedBy>
  <cp:revision>65</cp:revision>
  <dcterms:modified xsi:type="dcterms:W3CDTF">2021-09-08T20:56:35Z</dcterms:modified>
</cp:coreProperties>
</file>